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44" r:id="rId3"/>
    <p:sldId id="345" r:id="rId4"/>
    <p:sldId id="346" r:id="rId5"/>
    <p:sldId id="347" r:id="rId6"/>
    <p:sldId id="348" r:id="rId7"/>
    <p:sldId id="349" r:id="rId8"/>
    <p:sldId id="350" r:id="rId9"/>
    <p:sldId id="351" r:id="rId10"/>
    <p:sldId id="352" r:id="rId11"/>
    <p:sldId id="298" r:id="rId1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984CC"/>
    <a:srgbClr val="03136A"/>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596" autoAdjust="0"/>
  </p:normalViewPr>
  <p:slideViewPr>
    <p:cSldViewPr>
      <p:cViewPr varScale="1">
        <p:scale>
          <a:sx n="81" d="100"/>
          <a:sy n="81" d="100"/>
        </p:scale>
        <p:origin x="1526"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F76B988-C79D-4034-A7B8-036DBD72125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tr-TR"/>
          </a:p>
        </p:txBody>
      </p:sp>
      <p:sp>
        <p:nvSpPr>
          <p:cNvPr id="81923" name="Rectangle 3">
            <a:extLst>
              <a:ext uri="{FF2B5EF4-FFF2-40B4-BE49-F238E27FC236}">
                <a16:creationId xmlns:a16="http://schemas.microsoft.com/office/drawing/2014/main" id="{540B8EF4-5CFA-4433-AA39-B836B093074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tr-TR"/>
          </a:p>
        </p:txBody>
      </p:sp>
      <p:sp>
        <p:nvSpPr>
          <p:cNvPr id="81924" name="Rectangle 4">
            <a:extLst>
              <a:ext uri="{FF2B5EF4-FFF2-40B4-BE49-F238E27FC236}">
                <a16:creationId xmlns:a16="http://schemas.microsoft.com/office/drawing/2014/main" id="{7B5162A5-3E9F-41DE-A186-FC63425063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BDD509E5-B834-47E0-BDFC-0749BC810B5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81926" name="Rectangle 6">
            <a:extLst>
              <a:ext uri="{FF2B5EF4-FFF2-40B4-BE49-F238E27FC236}">
                <a16:creationId xmlns:a16="http://schemas.microsoft.com/office/drawing/2014/main" id="{6F8FF1CA-5314-444F-8DC3-39D710CF268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tr-TR"/>
          </a:p>
        </p:txBody>
      </p:sp>
      <p:sp>
        <p:nvSpPr>
          <p:cNvPr id="81927" name="Rectangle 7">
            <a:extLst>
              <a:ext uri="{FF2B5EF4-FFF2-40B4-BE49-F238E27FC236}">
                <a16:creationId xmlns:a16="http://schemas.microsoft.com/office/drawing/2014/main" id="{B77B2425-7916-4DA5-80B2-F0957D82B13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1D4EE54-B25E-4C43-A94D-6D95DDCAE711}" type="slidenum">
              <a:rPr lang="en-US" altLang="tr-TR"/>
              <a:pPr/>
              <a:t>‹#›</a:t>
            </a:fld>
            <a:endParaRPr lang="en-US"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8AD212-E5DE-47A0-AD32-B31D890722A4}"/>
              </a:ext>
            </a:extLst>
          </p:cNvPr>
          <p:cNvSpPr>
            <a:spLocks noGrp="1" noChangeArrowheads="1"/>
          </p:cNvSpPr>
          <p:nvPr>
            <p:ph type="sldNum" sz="quarter" idx="5"/>
          </p:nvPr>
        </p:nvSpPr>
        <p:spPr>
          <a:ln/>
        </p:spPr>
        <p:txBody>
          <a:bodyPr/>
          <a:lstStyle/>
          <a:p>
            <a:fld id="{14A40053-8E9D-409F-87D3-46CD07F34DD0}" type="slidenum">
              <a:rPr lang="en-US" altLang="tr-TR"/>
              <a:pPr/>
              <a:t>1</a:t>
            </a:fld>
            <a:endParaRPr lang="en-US" altLang="tr-TR"/>
          </a:p>
        </p:txBody>
      </p:sp>
      <p:sp>
        <p:nvSpPr>
          <p:cNvPr id="107522" name="Rectangle 2">
            <a:extLst>
              <a:ext uri="{FF2B5EF4-FFF2-40B4-BE49-F238E27FC236}">
                <a16:creationId xmlns:a16="http://schemas.microsoft.com/office/drawing/2014/main" id="{A86D0528-B36D-4A34-BD3A-188E498468DA}"/>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BE6334E6-A20B-4A0F-8932-E8134AE31889}"/>
              </a:ext>
            </a:extLst>
          </p:cNvPr>
          <p:cNvSpPr>
            <a:spLocks noGrp="1" noChangeArrowheads="1"/>
          </p:cNvSpPr>
          <p:nvPr>
            <p:ph type="body" idx="1"/>
          </p:nvPr>
        </p:nvSpPr>
        <p:spPr/>
        <p:txBody>
          <a:bodyPr/>
          <a:lstStyle/>
          <a:p>
            <a:endParaRPr lang="ru-RU"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10</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611925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821112-E953-4344-A706-88BE8D765C32}"/>
              </a:ext>
            </a:extLst>
          </p:cNvPr>
          <p:cNvSpPr>
            <a:spLocks noGrp="1" noChangeArrowheads="1"/>
          </p:cNvSpPr>
          <p:nvPr>
            <p:ph type="sldNum" sz="quarter" idx="5"/>
          </p:nvPr>
        </p:nvSpPr>
        <p:spPr>
          <a:ln/>
        </p:spPr>
        <p:txBody>
          <a:bodyPr/>
          <a:lstStyle/>
          <a:p>
            <a:fld id="{32F400E4-F00E-48D5-8DC4-2910DA3CFA8D}" type="slidenum">
              <a:rPr lang="en-US" altLang="tr-TR"/>
              <a:pPr/>
              <a:t>11</a:t>
            </a:fld>
            <a:endParaRPr lang="en-US" altLang="tr-TR"/>
          </a:p>
        </p:txBody>
      </p:sp>
      <p:sp>
        <p:nvSpPr>
          <p:cNvPr id="110594" name="Rectangle 2">
            <a:extLst>
              <a:ext uri="{FF2B5EF4-FFF2-40B4-BE49-F238E27FC236}">
                <a16:creationId xmlns:a16="http://schemas.microsoft.com/office/drawing/2014/main" id="{0D70266C-966E-40D1-AB42-437A8FA5334F}"/>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7E5DB2F9-EFF6-4D2B-8388-6AE5A51EF9EE}"/>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46134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2</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24779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3</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45118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4</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25809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5</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557771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6</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176088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7</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42012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8</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262599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9</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501022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B28F50B-434F-4459-A698-86F5D9F84D23}"/>
              </a:ext>
            </a:extLst>
          </p:cNvPr>
          <p:cNvSpPr>
            <a:spLocks noGrp="1" noChangeArrowheads="1"/>
          </p:cNvSpPr>
          <p:nvPr>
            <p:ph type="ctrTitle"/>
          </p:nvPr>
        </p:nvSpPr>
        <p:spPr>
          <a:xfrm>
            <a:off x="990600" y="9906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tr-TR" altLang="tr-TR" noProof="0"/>
              <a:t>Asıl başlık stilini düzenlemek için tıklayın</a:t>
            </a:r>
            <a:endParaRPr lang="en-US" altLang="tr-TR" noProof="0"/>
          </a:p>
        </p:txBody>
      </p:sp>
      <p:sp>
        <p:nvSpPr>
          <p:cNvPr id="3075" name="Rectangle 3">
            <a:extLst>
              <a:ext uri="{FF2B5EF4-FFF2-40B4-BE49-F238E27FC236}">
                <a16:creationId xmlns:a16="http://schemas.microsoft.com/office/drawing/2014/main" id="{8C191E9F-C498-4E1F-8018-EC8B3158F359}"/>
              </a:ext>
            </a:extLst>
          </p:cNvPr>
          <p:cNvSpPr>
            <a:spLocks noGrp="1" noChangeArrowheads="1"/>
          </p:cNvSpPr>
          <p:nvPr>
            <p:ph type="subTitle" idx="1"/>
          </p:nvPr>
        </p:nvSpPr>
        <p:spPr>
          <a:xfrm>
            <a:off x="990600" y="16764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tr-TR" altLang="tr-TR" noProof="0"/>
              <a:t>Asıl alt başlık stilini düzenlemek için tıklayın</a:t>
            </a:r>
            <a:endParaRPr lang="en-US" altLang="tr-T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CF2EC-7524-4373-B066-3361DC2FA7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FAB8FA0-3678-42E7-8C7C-1E6526BCD35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70413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AA5400D-469A-4F30-9B5E-AB4515917195}"/>
              </a:ext>
            </a:extLst>
          </p:cNvPr>
          <p:cNvSpPr>
            <a:spLocks noGrp="1"/>
          </p:cNvSpPr>
          <p:nvPr>
            <p:ph type="title" orient="vert"/>
          </p:nvPr>
        </p:nvSpPr>
        <p:spPr>
          <a:xfrm>
            <a:off x="6477000" y="1752600"/>
            <a:ext cx="1828800" cy="4724400"/>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627B3B9-E784-4F45-A460-C6A44ADF418F}"/>
              </a:ext>
            </a:extLst>
          </p:cNvPr>
          <p:cNvSpPr>
            <a:spLocks noGrp="1"/>
          </p:cNvSpPr>
          <p:nvPr>
            <p:ph type="body" orient="vert" idx="1"/>
          </p:nvPr>
        </p:nvSpPr>
        <p:spPr>
          <a:xfrm>
            <a:off x="990600" y="1752600"/>
            <a:ext cx="5334000" cy="47244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7712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253C01-E750-4584-A138-99CF5A95C3D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6F0E750-E5F5-4DD4-A2DF-2A290025933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1380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90AC1-6FE6-42C6-A24D-CBB729A1AFB1}"/>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4B841E-8837-427B-A068-EF572316570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Tree>
    <p:extLst>
      <p:ext uri="{BB962C8B-B14F-4D97-AF65-F5344CB8AC3E}">
        <p14:creationId xmlns:p14="http://schemas.microsoft.com/office/powerpoint/2010/main" val="16623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E2249-E8B7-45D4-970C-DBB567B3B47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D1392D5-61BB-4C69-A520-A018D22A8493}"/>
              </a:ext>
            </a:extLst>
          </p:cNvPr>
          <p:cNvSpPr>
            <a:spLocks noGrp="1"/>
          </p:cNvSpPr>
          <p:nvPr>
            <p:ph sz="half" idx="1"/>
          </p:nvPr>
        </p:nvSpPr>
        <p:spPr>
          <a:xfrm>
            <a:off x="9906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1B0A13B-610D-4869-906B-EAD5A9CF2F62}"/>
              </a:ext>
            </a:extLst>
          </p:cNvPr>
          <p:cNvSpPr>
            <a:spLocks noGrp="1"/>
          </p:cNvSpPr>
          <p:nvPr>
            <p:ph sz="half" idx="2"/>
          </p:nvPr>
        </p:nvSpPr>
        <p:spPr>
          <a:xfrm>
            <a:off x="47244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5314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946536-77CF-459F-95EC-D19915D673FB}"/>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E20552-0095-432F-A454-C15DD75D86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D08B924-DAEB-4748-8E7D-A6B82F42F687}"/>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E66AB97-A1B3-4D3A-9AB0-6D340D26A4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4C1940-68E3-4863-9AEE-DB67E19B3683}"/>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400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480AC6-32C7-45C9-B61E-F57EB9040F2D}"/>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06527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95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575686-626F-4032-9AD9-E3E0274849FB}"/>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F88F084-45F7-447A-9262-B373762C4B7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C120AD5-D045-480A-97EB-3BBD46881C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6956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E4E87A-9C16-4142-92A2-F16DEF768151}"/>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7E56E42-F7E7-4AFD-87B6-8066E76286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E2938E6F-83F1-4B64-9F46-220E7DB290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55837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B88AF6-19F9-4670-9246-7B74AC67984D}"/>
              </a:ext>
            </a:extLst>
          </p:cNvPr>
          <p:cNvSpPr>
            <a:spLocks noGrp="1" noChangeArrowheads="1"/>
          </p:cNvSpPr>
          <p:nvPr>
            <p:ph type="title"/>
          </p:nvPr>
        </p:nvSpPr>
        <p:spPr bwMode="auto">
          <a:xfrm>
            <a:off x="990600" y="17526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endParaRPr lang="en-US" altLang="tr-TR"/>
          </a:p>
        </p:txBody>
      </p:sp>
      <p:sp>
        <p:nvSpPr>
          <p:cNvPr id="1027" name="Rectangle 3">
            <a:extLst>
              <a:ext uri="{FF2B5EF4-FFF2-40B4-BE49-F238E27FC236}">
                <a16:creationId xmlns:a16="http://schemas.microsoft.com/office/drawing/2014/main" id="{198D3471-DA83-4A7C-8A9A-B96FA7D7D481}"/>
              </a:ext>
            </a:extLst>
          </p:cNvPr>
          <p:cNvSpPr>
            <a:spLocks noGrp="1" noChangeArrowheads="1"/>
          </p:cNvSpPr>
          <p:nvPr>
            <p:ph type="body" idx="1"/>
          </p:nvPr>
        </p:nvSpPr>
        <p:spPr bwMode="auto">
          <a:xfrm>
            <a:off x="990600" y="2606675"/>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CC26A26-8700-4AA9-B4AC-DB454A766475}"/>
              </a:ext>
            </a:extLst>
          </p:cNvPr>
          <p:cNvSpPr>
            <a:spLocks noGrp="1" noChangeArrowheads="1"/>
          </p:cNvSpPr>
          <p:nvPr>
            <p:ph type="subTitle" idx="1"/>
          </p:nvPr>
        </p:nvSpPr>
        <p:spPr>
          <a:xfrm>
            <a:off x="0" y="6453336"/>
            <a:ext cx="7772400" cy="685800"/>
          </a:xfrm>
        </p:spPr>
        <p:txBody>
          <a:bodyPr/>
          <a:lstStyle/>
          <a:p>
            <a:r>
              <a:rPr lang="tr-TR" altLang="tr-TR" sz="2000" dirty="0"/>
              <a:t>Makine ve Tasarım Teknolojisi Alanı</a:t>
            </a:r>
            <a:endParaRPr lang="en-US" altLang="tr-TR" sz="2000" dirty="0"/>
          </a:p>
          <a:p>
            <a:endParaRPr lang="en-US" altLang="tr-TR" dirty="0"/>
          </a:p>
        </p:txBody>
      </p:sp>
      <p:sp>
        <p:nvSpPr>
          <p:cNvPr id="2053" name="Rectangle 5">
            <a:extLst>
              <a:ext uri="{FF2B5EF4-FFF2-40B4-BE49-F238E27FC236}">
                <a16:creationId xmlns:a16="http://schemas.microsoft.com/office/drawing/2014/main" id="{9E533F7C-A1DB-43BB-901C-BD0BB2803252}"/>
              </a:ext>
            </a:extLst>
          </p:cNvPr>
          <p:cNvSpPr>
            <a:spLocks noGrp="1" noChangeArrowheads="1"/>
          </p:cNvSpPr>
          <p:nvPr>
            <p:ph type="ctrTitle"/>
          </p:nvPr>
        </p:nvSpPr>
        <p:spPr>
          <a:xfrm>
            <a:off x="314028" y="2171149"/>
            <a:ext cx="8748464" cy="1710840"/>
          </a:xfrm>
        </p:spPr>
        <p:txBody>
          <a:bodyPr/>
          <a:lstStyle/>
          <a:p>
            <a:pPr>
              <a:lnSpc>
                <a:spcPct val="107000"/>
              </a:lnSpc>
              <a:spcAft>
                <a:spcPts val="800"/>
              </a:spcAft>
            </a:pPr>
            <a:r>
              <a:rPr lang="tr-TR" sz="1800" dirty="0">
                <a:solidFill>
                  <a:srgbClr val="000000"/>
                </a:solidFill>
                <a:latin typeface="Calibri" panose="020F0502020204030204" pitchFamily="34" charset="0"/>
                <a:cs typeface="Calibri" panose="020F0502020204030204" pitchFamily="34" charset="0"/>
              </a:rPr>
              <a:t>2.1.5. </a:t>
            </a:r>
            <a:r>
              <a:rPr lang="tr-TR" sz="1800" dirty="0" err="1">
                <a:solidFill>
                  <a:srgbClr val="000000"/>
                </a:solidFill>
                <a:latin typeface="Calibri" panose="020F0502020204030204" pitchFamily="34" charset="0"/>
                <a:cs typeface="Calibri" panose="020F0502020204030204" pitchFamily="34" charset="0"/>
              </a:rPr>
              <a:t>Rib</a:t>
            </a:r>
            <a:r>
              <a:rPr lang="tr-TR" sz="1800" dirty="0">
                <a:solidFill>
                  <a:srgbClr val="000000"/>
                </a:solidFill>
                <a:latin typeface="Calibri" panose="020F0502020204030204" pitchFamily="34" charset="0"/>
                <a:cs typeface="Calibri" panose="020F0502020204030204" pitchFamily="34" charset="0"/>
              </a:rPr>
              <a:t> (Destek Oluşturma)</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2.1.6. Web (Yüzeye Destek Oluşturma)</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2.1.7. </a:t>
            </a:r>
            <a:r>
              <a:rPr lang="tr-TR" sz="1800" dirty="0" err="1">
                <a:solidFill>
                  <a:srgbClr val="000000"/>
                </a:solidFill>
                <a:latin typeface="Calibri" panose="020F0502020204030204" pitchFamily="34" charset="0"/>
                <a:cs typeface="Calibri" panose="020F0502020204030204" pitchFamily="34" charset="0"/>
              </a:rPr>
              <a:t>Emboss</a:t>
            </a:r>
            <a:r>
              <a:rPr lang="tr-TR" sz="1800" dirty="0">
                <a:solidFill>
                  <a:srgbClr val="000000"/>
                </a:solidFill>
                <a:latin typeface="Calibri" panose="020F0502020204030204" pitchFamily="34" charset="0"/>
                <a:cs typeface="Calibri" panose="020F0502020204030204" pitchFamily="34" charset="0"/>
              </a:rPr>
              <a:t> (Yüzeyden Katılaştırma)</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2.1.8. Hole (Delik Delme)</a:t>
            </a:r>
            <a:br>
              <a:rPr lang="tr-TR" sz="1800" dirty="0">
                <a:solidFill>
                  <a:srgbClr val="000000"/>
                </a:solidFill>
                <a:latin typeface="Calibri" panose="020F0502020204030204" pitchFamily="34" charset="0"/>
                <a:cs typeface="Calibri" panose="020F0502020204030204" pitchFamily="34" charset="0"/>
              </a:rPr>
            </a:br>
            <a:r>
              <a:rPr lang="tr-TR" sz="1800" dirty="0">
                <a:solidFill>
                  <a:srgbClr val="000000"/>
                </a:solidFill>
                <a:latin typeface="Calibri" panose="020F0502020204030204" pitchFamily="34" charset="0"/>
                <a:cs typeface="Calibri" panose="020F0502020204030204" pitchFamily="34" charset="0"/>
              </a:rPr>
              <a:t>2.1.9. </a:t>
            </a:r>
            <a:r>
              <a:rPr lang="tr-TR" sz="1800" dirty="0" err="1">
                <a:solidFill>
                  <a:srgbClr val="000000"/>
                </a:solidFill>
                <a:latin typeface="Calibri" panose="020F0502020204030204" pitchFamily="34" charset="0"/>
                <a:cs typeface="Calibri" panose="020F0502020204030204" pitchFamily="34" charset="0"/>
              </a:rPr>
              <a:t>Thread</a:t>
            </a:r>
            <a:r>
              <a:rPr lang="tr-TR" sz="1800" dirty="0">
                <a:solidFill>
                  <a:srgbClr val="000000"/>
                </a:solidFill>
                <a:latin typeface="Calibri" panose="020F0502020204030204" pitchFamily="34" charset="0"/>
                <a:cs typeface="Calibri" panose="020F0502020204030204" pitchFamily="34" charset="0"/>
              </a:rPr>
              <a:t> (Vida Açma)</a:t>
            </a:r>
          </a:p>
        </p:txBody>
      </p:sp>
      <p:sp>
        <p:nvSpPr>
          <p:cNvPr id="5" name="Rectangle 4">
            <a:extLst>
              <a:ext uri="{FF2B5EF4-FFF2-40B4-BE49-F238E27FC236}">
                <a16:creationId xmlns:a16="http://schemas.microsoft.com/office/drawing/2014/main" id="{FA6D6C2F-E1CF-C5B6-498F-2186C8BFCB66}"/>
              </a:ext>
            </a:extLst>
          </p:cNvPr>
          <p:cNvSpPr txBox="1">
            <a:spLocks noChangeArrowheads="1"/>
          </p:cNvSpPr>
          <p:nvPr/>
        </p:nvSpPr>
        <p:spPr bwMode="auto">
          <a:xfrm>
            <a:off x="0" y="6453336"/>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a:t>Makine ve Tasarım Teknolojisi Alanı</a:t>
            </a:r>
            <a:endParaRPr lang="en-US" altLang="tr-TR" sz="2000"/>
          </a:p>
          <a:p>
            <a:endParaRPr lang="en-US" altLang="tr-TR" dirty="0"/>
          </a:p>
        </p:txBody>
      </p:sp>
      <p:sp>
        <p:nvSpPr>
          <p:cNvPr id="6" name="Rectangle 5">
            <a:extLst>
              <a:ext uri="{FF2B5EF4-FFF2-40B4-BE49-F238E27FC236}">
                <a16:creationId xmlns:a16="http://schemas.microsoft.com/office/drawing/2014/main" id="{F0D10EB5-EFB0-05A4-1094-92D77A13D104}"/>
              </a:ext>
            </a:extLst>
          </p:cNvPr>
          <p:cNvSpPr txBox="1">
            <a:spLocks noChangeArrowheads="1"/>
          </p:cNvSpPr>
          <p:nvPr/>
        </p:nvSpPr>
        <p:spPr bwMode="auto">
          <a:xfrm>
            <a:off x="611560" y="1611727"/>
            <a:ext cx="8153400" cy="65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a:lstStyle>
          <a:p>
            <a:pPr>
              <a:lnSpc>
                <a:spcPct val="107000"/>
              </a:lnSpc>
              <a:spcAft>
                <a:spcPts val="800"/>
              </a:spcAft>
            </a:pPr>
            <a:r>
              <a:rPr lang="tr-TR" altLang="tr-TR" dirty="0">
                <a:solidFill>
                  <a:srgbClr val="FF00FF"/>
                </a:solidFill>
              </a:rPr>
              <a:t>Üç Boyutlu Katı Modelleme</a:t>
            </a:r>
            <a:endParaRPr lang="en-US" altLang="tr-TR" dirty="0"/>
          </a:p>
        </p:txBody>
      </p:sp>
      <p:pic>
        <p:nvPicPr>
          <p:cNvPr id="7" name="Resim 6">
            <a:extLst>
              <a:ext uri="{FF2B5EF4-FFF2-40B4-BE49-F238E27FC236}">
                <a16:creationId xmlns:a16="http://schemas.microsoft.com/office/drawing/2014/main" id="{4AE166F7-E84F-E45A-1756-60ECA6484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00" y="4810273"/>
            <a:ext cx="1787637" cy="1889616"/>
          </a:xfrm>
          <a:prstGeom prst="rect">
            <a:avLst/>
          </a:prstGeom>
        </p:spPr>
      </p:pic>
      <p:sp>
        <p:nvSpPr>
          <p:cNvPr id="8" name="Metin kutusu 7">
            <a:extLst>
              <a:ext uri="{FF2B5EF4-FFF2-40B4-BE49-F238E27FC236}">
                <a16:creationId xmlns:a16="http://schemas.microsoft.com/office/drawing/2014/main" id="{F7F7703E-13F1-08D6-9CED-244DB7E7AF46}"/>
              </a:ext>
            </a:extLst>
          </p:cNvPr>
          <p:cNvSpPr txBox="1"/>
          <p:nvPr/>
        </p:nvSpPr>
        <p:spPr>
          <a:xfrm>
            <a:off x="-306310" y="4509120"/>
            <a:ext cx="4604656" cy="461665"/>
          </a:xfrm>
          <a:prstGeom prst="rect">
            <a:avLst/>
          </a:prstGeom>
          <a:noFill/>
        </p:spPr>
        <p:txBody>
          <a:bodyPr wrap="square">
            <a:spAutoFit/>
          </a:bodyPr>
          <a:lstStyle/>
          <a:p>
            <a:r>
              <a:rPr lang="tr-TR" sz="2400" dirty="0">
                <a:solidFill>
                  <a:srgbClr val="000000"/>
                </a:solidFill>
                <a:latin typeface="Calibri" panose="020F0502020204030204" pitchFamily="34" charset="0"/>
                <a:cs typeface="Calibri" panose="020F0502020204030204" pitchFamily="34" charset="0"/>
              </a:rPr>
              <a:t>10.Hafta</a:t>
            </a:r>
            <a:endParaRPr lang="tr-TR" dirty="0"/>
          </a:p>
        </p:txBody>
      </p:sp>
      <p:pic>
        <p:nvPicPr>
          <p:cNvPr id="9" name="Resim 8">
            <a:extLst>
              <a:ext uri="{FF2B5EF4-FFF2-40B4-BE49-F238E27FC236}">
                <a16:creationId xmlns:a16="http://schemas.microsoft.com/office/drawing/2014/main" id="{1B35B0C4-4BC7-3047-8937-FABE36920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15334"/>
            <a:ext cx="1572432" cy="15134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494900"/>
            <a:ext cx="8658708" cy="2092881"/>
          </a:xfrm>
          <a:prstGeom prst="rect">
            <a:avLst/>
          </a:prstGeom>
          <a:noFill/>
        </p:spPr>
        <p:txBody>
          <a:bodyPr wrap="square">
            <a:spAutoFit/>
          </a:bodyPr>
          <a:lstStyle/>
          <a:p>
            <a:pPr marL="273050" indent="-273050" algn="l"/>
            <a:r>
              <a:rPr lang="tr-TR" sz="1800" b="1" u="sng" dirty="0"/>
              <a:t>2.1.9. </a:t>
            </a:r>
            <a:r>
              <a:rPr lang="tr-TR" sz="1800" b="1" u="sng" dirty="0" err="1"/>
              <a:t>Thread</a:t>
            </a:r>
            <a:r>
              <a:rPr lang="tr-TR" sz="1800" b="1" u="sng" dirty="0"/>
              <a:t> (Vida Açma)</a:t>
            </a:r>
            <a:endParaRPr lang="tr-TR" sz="1400" b="1" dirty="0"/>
          </a:p>
          <a:p>
            <a:pPr marL="273050" indent="-273050" algn="l"/>
            <a:endParaRPr lang="tr-TR" sz="1400" b="1" dirty="0"/>
          </a:p>
          <a:p>
            <a:pPr marL="273050" indent="-273050" algn="l"/>
            <a:r>
              <a:rPr lang="tr-TR" sz="1400" b="1" dirty="0"/>
              <a:t>Simgesi	:</a:t>
            </a:r>
          </a:p>
          <a:p>
            <a:pPr algn="l"/>
            <a:r>
              <a:rPr lang="tr-TR" sz="1400" b="1" dirty="0"/>
              <a:t>Konumu	: </a:t>
            </a:r>
            <a:r>
              <a:rPr lang="tr-TR" sz="1400" dirty="0"/>
              <a:t>DESING&gt;SOLID&gt;CREATE&gt;</a:t>
            </a:r>
            <a:r>
              <a:rPr lang="tr-TR" sz="1400" dirty="0" err="1"/>
              <a:t>Thread</a:t>
            </a:r>
            <a:endParaRPr lang="tr-TR" sz="1400" dirty="0"/>
          </a:p>
          <a:p>
            <a:pPr algn="l"/>
            <a:r>
              <a:rPr lang="tr-TR" sz="1400" b="1" dirty="0"/>
              <a:t>Klavye Kısa yolu: </a:t>
            </a:r>
            <a:r>
              <a:rPr lang="tr-TR" sz="1400" dirty="0"/>
              <a:t> </a:t>
            </a:r>
          </a:p>
          <a:p>
            <a:pPr algn="l"/>
            <a:r>
              <a:rPr lang="tr-TR" sz="1400" dirty="0"/>
              <a:t>	</a:t>
            </a:r>
          </a:p>
          <a:p>
            <a:pPr algn="l"/>
            <a:r>
              <a:rPr lang="tr-TR" sz="1400" dirty="0"/>
              <a:t>İç ve dış vida elde etmek için kullanılan katı modelleme komutudur. Makine alanında yaygın olarak</a:t>
            </a:r>
          </a:p>
          <a:p>
            <a:pPr algn="l"/>
            <a:r>
              <a:rPr lang="tr-TR" sz="1400" dirty="0"/>
              <a:t>kullanılmaktadır. Vida profili belirlemek için öncelikle silindirik bir yüzey seçilir. Deliklerin silindirik yüzeyleri seçilecek olursa iç vida oluşur.</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pic>
        <p:nvPicPr>
          <p:cNvPr id="5" name="Resim 4">
            <a:extLst>
              <a:ext uri="{FF2B5EF4-FFF2-40B4-BE49-F238E27FC236}">
                <a16:creationId xmlns:a16="http://schemas.microsoft.com/office/drawing/2014/main" id="{3854AC92-F4DB-677A-1C14-2D3FAD7D6B56}"/>
              </a:ext>
            </a:extLst>
          </p:cNvPr>
          <p:cNvPicPr>
            <a:picLocks noChangeAspect="1"/>
          </p:cNvPicPr>
          <p:nvPr/>
        </p:nvPicPr>
        <p:blipFill rotWithShape="1">
          <a:blip r:embed="rId4"/>
          <a:srcRect l="8768" t="45275" r="89734" b="52594"/>
          <a:stretch/>
        </p:blipFill>
        <p:spPr>
          <a:xfrm>
            <a:off x="1619672" y="1916832"/>
            <a:ext cx="360040" cy="288032"/>
          </a:xfrm>
          <a:prstGeom prst="rect">
            <a:avLst/>
          </a:prstGeom>
        </p:spPr>
      </p:pic>
      <p:pic>
        <p:nvPicPr>
          <p:cNvPr id="8" name="Resim 7">
            <a:extLst>
              <a:ext uri="{FF2B5EF4-FFF2-40B4-BE49-F238E27FC236}">
                <a16:creationId xmlns:a16="http://schemas.microsoft.com/office/drawing/2014/main" id="{9FF25048-2587-3F0C-FBDF-23DBA19517D4}"/>
              </a:ext>
            </a:extLst>
          </p:cNvPr>
          <p:cNvPicPr>
            <a:picLocks noChangeAspect="1"/>
          </p:cNvPicPr>
          <p:nvPr/>
        </p:nvPicPr>
        <p:blipFill rotWithShape="1">
          <a:blip r:embed="rId5"/>
          <a:srcRect l="20982" t="43075" r="28783" b="14999"/>
          <a:stretch/>
        </p:blipFill>
        <p:spPr>
          <a:xfrm>
            <a:off x="1439652" y="3789040"/>
            <a:ext cx="6264696" cy="2941001"/>
          </a:xfrm>
          <a:prstGeom prst="rect">
            <a:avLst/>
          </a:prstGeom>
        </p:spPr>
      </p:pic>
    </p:spTree>
    <p:extLst>
      <p:ext uri="{BB962C8B-B14F-4D97-AF65-F5344CB8AC3E}">
        <p14:creationId xmlns:p14="http://schemas.microsoft.com/office/powerpoint/2010/main" val="3994346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F5138F6-1E97-4DDC-BDE6-1030E3A17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139129"/>
            <a:ext cx="3918215" cy="4141738"/>
          </a:xfrm>
          <a:prstGeom prst="rect">
            <a:avLst/>
          </a:prstGeom>
        </p:spPr>
      </p:pic>
      <p:pic>
        <p:nvPicPr>
          <p:cNvPr id="2" name="Resim 1">
            <a:extLst>
              <a:ext uri="{FF2B5EF4-FFF2-40B4-BE49-F238E27FC236}">
                <a16:creationId xmlns:a16="http://schemas.microsoft.com/office/drawing/2014/main" id="{BE621A6E-DA5F-54A7-610F-F11E162E6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5" name="Rectangle 2">
            <a:extLst>
              <a:ext uri="{FF2B5EF4-FFF2-40B4-BE49-F238E27FC236}">
                <a16:creationId xmlns:a16="http://schemas.microsoft.com/office/drawing/2014/main" id="{03B58CC6-DE36-EB29-501E-F05BBC8724B8}"/>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spTree>
    <p:extLst>
      <p:ext uri="{BB962C8B-B14F-4D97-AF65-F5344CB8AC3E}">
        <p14:creationId xmlns:p14="http://schemas.microsoft.com/office/powerpoint/2010/main" val="270172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988840"/>
            <a:ext cx="8658708" cy="1661993"/>
          </a:xfrm>
          <a:prstGeom prst="rect">
            <a:avLst/>
          </a:prstGeom>
          <a:noFill/>
        </p:spPr>
        <p:txBody>
          <a:bodyPr wrap="square">
            <a:spAutoFit/>
          </a:bodyPr>
          <a:lstStyle/>
          <a:p>
            <a:pPr marL="273050" indent="-273050" algn="l"/>
            <a:r>
              <a:rPr lang="tr-TR" sz="1800" b="1" u="sng" dirty="0"/>
              <a:t>2.1.5. </a:t>
            </a:r>
            <a:r>
              <a:rPr lang="tr-TR" sz="1800" b="1" u="sng" dirty="0" err="1"/>
              <a:t>Rib</a:t>
            </a:r>
            <a:r>
              <a:rPr lang="tr-TR" sz="1800" b="1" u="sng" dirty="0"/>
              <a:t> (Destek Oluşturma)</a:t>
            </a:r>
            <a:br>
              <a:rPr lang="tr-TR" sz="1800" b="1" u="sng" dirty="0"/>
            </a:br>
            <a:endParaRPr lang="tr-TR" sz="1400" b="1" dirty="0"/>
          </a:p>
          <a:p>
            <a:pPr marL="273050" indent="-273050" algn="l"/>
            <a:r>
              <a:rPr lang="tr-TR" sz="1400" b="1" dirty="0"/>
              <a:t>Simgesi	:</a:t>
            </a:r>
          </a:p>
          <a:p>
            <a:pPr algn="l"/>
            <a:r>
              <a:rPr lang="tr-TR" sz="1400" b="1" dirty="0"/>
              <a:t>Konumu	: </a:t>
            </a:r>
            <a:r>
              <a:rPr lang="tr-TR" sz="1400" dirty="0"/>
              <a:t>DESING&gt;SOLID&gt;CREATE&gt;</a:t>
            </a:r>
            <a:r>
              <a:rPr lang="tr-TR" sz="1400" dirty="0" err="1"/>
              <a:t>Rib</a:t>
            </a:r>
            <a:endParaRPr lang="tr-TR" sz="1400" dirty="0"/>
          </a:p>
          <a:p>
            <a:pPr algn="l"/>
            <a:r>
              <a:rPr lang="tr-TR" sz="1400" b="1" dirty="0"/>
              <a:t>Klavye Kısa yolu:</a:t>
            </a:r>
            <a:endParaRPr lang="tr-TR" sz="1400" dirty="0"/>
          </a:p>
          <a:p>
            <a:pPr algn="l"/>
            <a:r>
              <a:rPr lang="tr-TR" sz="1400" dirty="0"/>
              <a:t>	Gerekli yerlere destek yerleştirmek için kullanılan komuttur. Makine elemanlarının kuvvetlere karşı dayanımını artırmak için gerekli yerlerde destek kullanılmalıdır.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pic>
        <p:nvPicPr>
          <p:cNvPr id="12" name="Resim 11">
            <a:extLst>
              <a:ext uri="{FF2B5EF4-FFF2-40B4-BE49-F238E27FC236}">
                <a16:creationId xmlns:a16="http://schemas.microsoft.com/office/drawing/2014/main" id="{0053D8B0-1013-6920-5F6B-2645A2C67AB7}"/>
              </a:ext>
            </a:extLst>
          </p:cNvPr>
          <p:cNvPicPr>
            <a:picLocks noChangeAspect="1"/>
          </p:cNvPicPr>
          <p:nvPr/>
        </p:nvPicPr>
        <p:blipFill rotWithShape="1">
          <a:blip r:embed="rId4"/>
          <a:srcRect l="33813" t="19589" r="62803" b="74750"/>
          <a:stretch/>
        </p:blipFill>
        <p:spPr>
          <a:xfrm>
            <a:off x="1574015" y="2348880"/>
            <a:ext cx="459051" cy="432048"/>
          </a:xfrm>
          <a:prstGeom prst="rect">
            <a:avLst/>
          </a:prstGeom>
        </p:spPr>
      </p:pic>
      <p:pic>
        <p:nvPicPr>
          <p:cNvPr id="14" name="Resim 13">
            <a:extLst>
              <a:ext uri="{FF2B5EF4-FFF2-40B4-BE49-F238E27FC236}">
                <a16:creationId xmlns:a16="http://schemas.microsoft.com/office/drawing/2014/main" id="{013774A0-270A-0CDF-AAEF-760C6E071CE1}"/>
              </a:ext>
            </a:extLst>
          </p:cNvPr>
          <p:cNvPicPr>
            <a:picLocks noChangeAspect="1"/>
          </p:cNvPicPr>
          <p:nvPr/>
        </p:nvPicPr>
        <p:blipFill rotWithShape="1">
          <a:blip r:embed="rId5"/>
          <a:srcRect l="22234" t="40200" r="33463" b="33200"/>
          <a:stretch/>
        </p:blipFill>
        <p:spPr>
          <a:xfrm>
            <a:off x="755576" y="4010873"/>
            <a:ext cx="7871787" cy="2658487"/>
          </a:xfrm>
          <a:prstGeom prst="rect">
            <a:avLst/>
          </a:prstGeom>
        </p:spPr>
      </p:pic>
    </p:spTree>
    <p:extLst>
      <p:ext uri="{BB962C8B-B14F-4D97-AF65-F5344CB8AC3E}">
        <p14:creationId xmlns:p14="http://schemas.microsoft.com/office/powerpoint/2010/main" val="174326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04567" y="1559320"/>
            <a:ext cx="8136904" cy="2554545"/>
          </a:xfrm>
          <a:prstGeom prst="rect">
            <a:avLst/>
          </a:prstGeom>
          <a:noFill/>
        </p:spPr>
        <p:txBody>
          <a:bodyPr wrap="square">
            <a:spAutoFit/>
          </a:bodyPr>
          <a:lstStyle/>
          <a:p>
            <a:pPr indent="268288" algn="l"/>
            <a:r>
              <a:rPr lang="tr-TR" sz="1600" b="1" u="sng" dirty="0"/>
              <a:t>Aşağıda görülen profilin oluşturulması izlenecek işlem sırası şu şekildedir:</a:t>
            </a:r>
          </a:p>
          <a:p>
            <a:pPr marL="174625" indent="-174625" algn="l"/>
            <a:r>
              <a:rPr lang="tr-TR" sz="1600" dirty="0"/>
              <a:t>• Profil </a:t>
            </a:r>
            <a:r>
              <a:rPr lang="tr-TR" sz="1600" dirty="0" err="1"/>
              <a:t>extrude</a:t>
            </a:r>
            <a:r>
              <a:rPr lang="tr-TR" sz="1600" dirty="0"/>
              <a:t> komutu ile oluşturulur.</a:t>
            </a:r>
          </a:p>
          <a:p>
            <a:pPr marL="174625" indent="-174625" algn="l"/>
            <a:r>
              <a:rPr lang="tr-TR" sz="1600" dirty="0"/>
              <a:t>• </a:t>
            </a:r>
            <a:r>
              <a:rPr lang="tr-TR" sz="1600" dirty="0" err="1"/>
              <a:t>Construct</a:t>
            </a:r>
            <a:r>
              <a:rPr lang="tr-TR" sz="1600" dirty="0"/>
              <a:t>&gt;</a:t>
            </a:r>
            <a:r>
              <a:rPr lang="tr-TR" sz="1600" dirty="0" err="1"/>
              <a:t>Midplane</a:t>
            </a:r>
            <a:r>
              <a:rPr lang="tr-TR" sz="1600" dirty="0"/>
              <a:t> komutu kullanılarak Görsel 2.17-b’de belirtilen düzlem oluşturulur.</a:t>
            </a:r>
          </a:p>
          <a:p>
            <a:pPr marL="174625" indent="-174625" algn="l"/>
            <a:r>
              <a:rPr lang="tr-TR" sz="1600" dirty="0"/>
              <a:t>• </a:t>
            </a:r>
            <a:r>
              <a:rPr lang="tr-TR" sz="1600" dirty="0" err="1"/>
              <a:t>Preferences</a:t>
            </a:r>
            <a:r>
              <a:rPr lang="tr-TR" sz="1600" dirty="0"/>
              <a:t>&gt;Design&gt;Auto </a:t>
            </a:r>
            <a:r>
              <a:rPr lang="tr-TR" sz="1600" dirty="0" err="1"/>
              <a:t>project</a:t>
            </a:r>
            <a:r>
              <a:rPr lang="tr-TR" sz="1600" dirty="0"/>
              <a:t> </a:t>
            </a:r>
            <a:r>
              <a:rPr lang="tr-TR" sz="1600" dirty="0" err="1"/>
              <a:t>geometry</a:t>
            </a:r>
            <a:r>
              <a:rPr lang="tr-TR" sz="1600" dirty="0"/>
              <a:t> on </a:t>
            </a:r>
            <a:r>
              <a:rPr lang="tr-TR" sz="1600" dirty="0" err="1"/>
              <a:t>active</a:t>
            </a:r>
            <a:r>
              <a:rPr lang="tr-TR" sz="1600" dirty="0"/>
              <a:t> </a:t>
            </a:r>
            <a:r>
              <a:rPr lang="tr-TR" sz="1600" dirty="0" err="1"/>
              <a:t>sketch</a:t>
            </a:r>
            <a:r>
              <a:rPr lang="tr-TR" sz="1600" dirty="0"/>
              <a:t> </a:t>
            </a:r>
            <a:r>
              <a:rPr lang="tr-TR" sz="1600" dirty="0" err="1"/>
              <a:t>plane</a:t>
            </a:r>
            <a:r>
              <a:rPr lang="tr-TR" sz="1600" dirty="0"/>
              <a:t> aktif edilerek yüzeyler üzerinden çizim yapılabilmesi sağlanır.</a:t>
            </a:r>
          </a:p>
          <a:p>
            <a:pPr marL="174625" indent="-174625" algn="l"/>
            <a:r>
              <a:rPr lang="tr-TR" sz="1600" dirty="0"/>
              <a:t>• c deki belirtilen destek profili çizilir.</a:t>
            </a:r>
          </a:p>
          <a:p>
            <a:pPr marL="174625" indent="-174625" algn="l"/>
            <a:r>
              <a:rPr lang="tr-TR" sz="1600" dirty="0"/>
              <a:t>• </a:t>
            </a:r>
            <a:r>
              <a:rPr lang="tr-TR" sz="1600" dirty="0" err="1"/>
              <a:t>Rib</a:t>
            </a:r>
            <a:r>
              <a:rPr lang="tr-TR" sz="1600" dirty="0"/>
              <a:t> parametreleri girilerek çizim tamamlanır. Simetrik veya tek yön seçimi yapılarak </a:t>
            </a:r>
            <a:r>
              <a:rPr lang="tr-TR" sz="1600" dirty="0" err="1"/>
              <a:t>thickness</a:t>
            </a:r>
            <a:r>
              <a:rPr lang="tr-TR" sz="1600" dirty="0"/>
              <a:t> değeri olarak destek genişliği girilir. “Depth </a:t>
            </a:r>
            <a:r>
              <a:rPr lang="tr-TR" sz="1600" dirty="0" err="1"/>
              <a:t>option</a:t>
            </a:r>
            <a:r>
              <a:rPr lang="tr-TR" sz="1600" dirty="0"/>
              <a:t>” sekmesinden </a:t>
            </a:r>
            <a:r>
              <a:rPr lang="tr-TR" sz="1600" dirty="0" err="1"/>
              <a:t>to</a:t>
            </a:r>
            <a:r>
              <a:rPr lang="tr-TR" sz="1600" dirty="0"/>
              <a:t> </a:t>
            </a:r>
            <a:r>
              <a:rPr lang="tr-TR" sz="1600" dirty="0" err="1"/>
              <a:t>next</a:t>
            </a:r>
            <a:r>
              <a:rPr lang="tr-TR" sz="1600" dirty="0"/>
              <a:t> (yüzeye kadar) veya </a:t>
            </a:r>
            <a:r>
              <a:rPr lang="tr-TR" sz="1600" dirty="0" err="1"/>
              <a:t>depth</a:t>
            </a:r>
            <a:r>
              <a:rPr lang="tr-TR" sz="1600" dirty="0"/>
              <a:t> (girilen değer kadar) seçimi yapılır. Destek yönü ters ise “</a:t>
            </a:r>
            <a:r>
              <a:rPr lang="tr-TR" sz="1600" dirty="0" err="1"/>
              <a:t>flip</a:t>
            </a:r>
            <a:r>
              <a:rPr lang="tr-TR" sz="1600" dirty="0"/>
              <a:t> </a:t>
            </a:r>
            <a:r>
              <a:rPr lang="tr-TR" sz="1600" dirty="0" err="1"/>
              <a:t>direction</a:t>
            </a:r>
            <a:r>
              <a:rPr lang="tr-TR" sz="1600" dirty="0"/>
              <a:t>” sekmesi işaretlenir.</a:t>
            </a:r>
            <a:endParaRPr lang="tr-TR" sz="1400" dirty="0"/>
          </a:p>
        </p:txBody>
      </p:sp>
      <p:sp>
        <p:nvSpPr>
          <p:cNvPr id="9" name="Rectangle 2">
            <a:extLst>
              <a:ext uri="{FF2B5EF4-FFF2-40B4-BE49-F238E27FC236}">
                <a16:creationId xmlns:a16="http://schemas.microsoft.com/office/drawing/2014/main" id="{8305C665-0112-6F8C-A657-67EA80EB8E45}"/>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pic>
        <p:nvPicPr>
          <p:cNvPr id="3" name="Resim 2">
            <a:extLst>
              <a:ext uri="{FF2B5EF4-FFF2-40B4-BE49-F238E27FC236}">
                <a16:creationId xmlns:a16="http://schemas.microsoft.com/office/drawing/2014/main" id="{D3EC03A7-0DC7-A329-CB62-708F68D34964}"/>
              </a:ext>
            </a:extLst>
          </p:cNvPr>
          <p:cNvPicPr>
            <a:picLocks noChangeAspect="1"/>
          </p:cNvPicPr>
          <p:nvPr/>
        </p:nvPicPr>
        <p:blipFill rotWithShape="1">
          <a:blip r:embed="rId4"/>
          <a:srcRect l="22438" t="69600" r="34250" b="10800"/>
          <a:stretch/>
        </p:blipFill>
        <p:spPr>
          <a:xfrm>
            <a:off x="611560" y="4405594"/>
            <a:ext cx="7660871" cy="1950040"/>
          </a:xfrm>
          <a:prstGeom prst="rect">
            <a:avLst/>
          </a:prstGeom>
        </p:spPr>
      </p:pic>
    </p:spTree>
    <p:extLst>
      <p:ext uri="{BB962C8B-B14F-4D97-AF65-F5344CB8AC3E}">
        <p14:creationId xmlns:p14="http://schemas.microsoft.com/office/powerpoint/2010/main" val="250615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988840"/>
            <a:ext cx="8658708" cy="1661993"/>
          </a:xfrm>
          <a:prstGeom prst="rect">
            <a:avLst/>
          </a:prstGeom>
          <a:noFill/>
        </p:spPr>
        <p:txBody>
          <a:bodyPr wrap="square">
            <a:spAutoFit/>
          </a:bodyPr>
          <a:lstStyle/>
          <a:p>
            <a:pPr marL="273050" indent="-273050" algn="l"/>
            <a:r>
              <a:rPr lang="tr-TR" sz="1800" b="1" u="sng" dirty="0"/>
              <a:t>2.1.6. Web (Yüzeye Destek Oluşturma)</a:t>
            </a:r>
            <a:endParaRPr lang="tr-TR" sz="1400" b="1" dirty="0"/>
          </a:p>
          <a:p>
            <a:pPr marL="273050" indent="-273050" algn="l"/>
            <a:endParaRPr lang="tr-TR" sz="1400" b="1" dirty="0"/>
          </a:p>
          <a:p>
            <a:pPr marL="273050" indent="-273050" algn="l"/>
            <a:r>
              <a:rPr lang="tr-TR" sz="1400" b="1" dirty="0"/>
              <a:t>Simgesi	:</a:t>
            </a:r>
          </a:p>
          <a:p>
            <a:pPr algn="l"/>
            <a:r>
              <a:rPr lang="tr-TR" sz="1400" b="1" dirty="0"/>
              <a:t>Konumu	: </a:t>
            </a:r>
            <a:r>
              <a:rPr lang="tr-TR" sz="1400" dirty="0"/>
              <a:t>DESING&gt;SOLID&gt;CREATE&gt;Web</a:t>
            </a:r>
          </a:p>
          <a:p>
            <a:pPr algn="l"/>
            <a:r>
              <a:rPr lang="tr-TR" sz="1400" b="1" dirty="0"/>
              <a:t>Klavye Kısa yolu:</a:t>
            </a:r>
            <a:endParaRPr lang="tr-TR" sz="1400" dirty="0"/>
          </a:p>
          <a:p>
            <a:pPr algn="l"/>
            <a:r>
              <a:rPr lang="tr-TR" sz="1400" dirty="0"/>
              <a:t>	Yüzeylerde destek oluşturmak için kullanılan komuttur. Plastik enjeksiyon tasarımlarında sıklıkla kullanılır</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pic>
        <p:nvPicPr>
          <p:cNvPr id="5" name="Resim 4">
            <a:extLst>
              <a:ext uri="{FF2B5EF4-FFF2-40B4-BE49-F238E27FC236}">
                <a16:creationId xmlns:a16="http://schemas.microsoft.com/office/drawing/2014/main" id="{103DC921-223A-CF1F-5A94-2EE5B4BE3046}"/>
              </a:ext>
            </a:extLst>
          </p:cNvPr>
          <p:cNvPicPr>
            <a:picLocks noChangeAspect="1"/>
          </p:cNvPicPr>
          <p:nvPr/>
        </p:nvPicPr>
        <p:blipFill rotWithShape="1">
          <a:blip r:embed="rId4"/>
          <a:srcRect l="18500" t="37400" r="29525" b="31884"/>
          <a:stretch/>
        </p:blipFill>
        <p:spPr>
          <a:xfrm>
            <a:off x="822068" y="3945125"/>
            <a:ext cx="7761640" cy="2580220"/>
          </a:xfrm>
          <a:prstGeom prst="rect">
            <a:avLst/>
          </a:prstGeom>
        </p:spPr>
      </p:pic>
      <p:pic>
        <p:nvPicPr>
          <p:cNvPr id="14" name="Resim 13">
            <a:extLst>
              <a:ext uri="{FF2B5EF4-FFF2-40B4-BE49-F238E27FC236}">
                <a16:creationId xmlns:a16="http://schemas.microsoft.com/office/drawing/2014/main" id="{E3F95E84-74D4-0D70-33C5-A665DA78AF2B}"/>
              </a:ext>
            </a:extLst>
          </p:cNvPr>
          <p:cNvPicPr>
            <a:picLocks noChangeAspect="1"/>
          </p:cNvPicPr>
          <p:nvPr/>
        </p:nvPicPr>
        <p:blipFill rotWithShape="1">
          <a:blip r:embed="rId5"/>
          <a:srcRect l="8730" t="37711" r="87866" b="59984"/>
          <a:stretch/>
        </p:blipFill>
        <p:spPr>
          <a:xfrm>
            <a:off x="1691680" y="2353553"/>
            <a:ext cx="932947" cy="355367"/>
          </a:xfrm>
          <a:prstGeom prst="rect">
            <a:avLst/>
          </a:prstGeom>
        </p:spPr>
      </p:pic>
    </p:spTree>
    <p:extLst>
      <p:ext uri="{BB962C8B-B14F-4D97-AF65-F5344CB8AC3E}">
        <p14:creationId xmlns:p14="http://schemas.microsoft.com/office/powerpoint/2010/main" val="1362971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179512" y="1556792"/>
            <a:ext cx="8136904" cy="2308324"/>
          </a:xfrm>
          <a:prstGeom prst="rect">
            <a:avLst/>
          </a:prstGeom>
          <a:noFill/>
        </p:spPr>
        <p:txBody>
          <a:bodyPr wrap="square">
            <a:spAutoFit/>
          </a:bodyPr>
          <a:lstStyle/>
          <a:p>
            <a:pPr marL="285750" indent="-285750" algn="l">
              <a:buFont typeface="Arial" panose="020B0604020202020204" pitchFamily="34" charset="0"/>
              <a:buChar char="•"/>
            </a:pPr>
            <a:r>
              <a:rPr lang="tr-TR" sz="1600" dirty="0"/>
              <a:t>YZ düzleminde profil çizilir (b) ve </a:t>
            </a:r>
            <a:r>
              <a:rPr lang="tr-TR" sz="1600" dirty="0" err="1"/>
              <a:t>extrude</a:t>
            </a:r>
            <a:r>
              <a:rPr lang="tr-TR" sz="1600" dirty="0"/>
              <a:t> işlemi ile 120 mm X mesafesi verilir (c). </a:t>
            </a:r>
          </a:p>
          <a:p>
            <a:pPr marL="285750" indent="-285750" algn="l">
              <a:buFont typeface="Arial" panose="020B0604020202020204" pitchFamily="34" charset="0"/>
              <a:buChar char="•"/>
            </a:pPr>
            <a:r>
              <a:rPr lang="tr-TR" sz="1600" dirty="0"/>
              <a:t>XY düzlemine 6 adet çizgi çizilir. Çizgiler arasındaki mesafe 20 mm, kenarlarla olan boşluk 10 mm’dir. Tüm çizgilerin teker teker çizilmesine gerek yoktur. İlk çizgi çizildikten sonra </a:t>
            </a:r>
            <a:r>
              <a:rPr lang="tr-TR" sz="1600" dirty="0" err="1"/>
              <a:t>offset</a:t>
            </a:r>
            <a:r>
              <a:rPr lang="tr-TR" sz="1600" dirty="0"/>
              <a:t> komutu ile çoğaltma yapılabilir (d).</a:t>
            </a:r>
          </a:p>
          <a:p>
            <a:pPr marL="285750" indent="-285750" algn="l">
              <a:buFont typeface="Arial" panose="020B0604020202020204" pitchFamily="34" charset="0"/>
              <a:buChar char="•"/>
            </a:pPr>
            <a:r>
              <a:rPr lang="tr-TR" sz="1600" dirty="0"/>
              <a:t>Web komutu çağrılarak parametreler girilir. </a:t>
            </a:r>
            <a:r>
              <a:rPr lang="tr-TR" sz="1600" dirty="0" err="1"/>
              <a:t>Curve</a:t>
            </a:r>
            <a:r>
              <a:rPr lang="tr-TR" sz="1600" dirty="0"/>
              <a:t> (eğri) sekmesinden çizilen altı adet çizgi seçilir.</a:t>
            </a:r>
          </a:p>
          <a:p>
            <a:pPr marL="285750" indent="-285750" algn="l">
              <a:buFont typeface="Arial" panose="020B0604020202020204" pitchFamily="34" charset="0"/>
              <a:buChar char="•"/>
            </a:pPr>
            <a:r>
              <a:rPr lang="tr-TR" sz="1600" dirty="0"/>
              <a:t>Depth </a:t>
            </a:r>
            <a:r>
              <a:rPr lang="tr-TR" sz="1600" dirty="0" err="1"/>
              <a:t>option</a:t>
            </a:r>
            <a:r>
              <a:rPr lang="tr-TR" sz="1600" dirty="0"/>
              <a:t> sekmesinden “</a:t>
            </a:r>
            <a:r>
              <a:rPr lang="tr-TR" sz="1600" dirty="0" err="1"/>
              <a:t>To</a:t>
            </a:r>
            <a:r>
              <a:rPr lang="tr-TR" sz="1600" dirty="0"/>
              <a:t> </a:t>
            </a:r>
            <a:r>
              <a:rPr lang="tr-TR" sz="1600" dirty="0" err="1"/>
              <a:t>next</a:t>
            </a:r>
            <a:r>
              <a:rPr lang="tr-TR" sz="1600" dirty="0"/>
              <a:t>” seçilebileceği gibi “Depth” ile mesafe de verilebilir. Ön izlemede görülen web işleminin yönü “</a:t>
            </a:r>
            <a:r>
              <a:rPr lang="tr-TR" sz="1600" dirty="0" err="1"/>
              <a:t>Flip</a:t>
            </a:r>
            <a:r>
              <a:rPr lang="tr-TR" sz="1600" dirty="0"/>
              <a:t> </a:t>
            </a:r>
            <a:r>
              <a:rPr lang="tr-TR" sz="1600" dirty="0" err="1"/>
              <a:t>direction</a:t>
            </a:r>
            <a:r>
              <a:rPr lang="tr-TR" sz="1600" dirty="0"/>
              <a:t>” ile değiştirilebilir. </a:t>
            </a:r>
            <a:r>
              <a:rPr lang="tr-TR" sz="1600" dirty="0" err="1"/>
              <a:t>Thickness</a:t>
            </a:r>
            <a:r>
              <a:rPr lang="tr-TR" sz="1600" dirty="0"/>
              <a:t> sekmesi ile destek kalınlığı verilir.</a:t>
            </a:r>
            <a:endParaRPr lang="tr-TR" sz="1400" dirty="0"/>
          </a:p>
        </p:txBody>
      </p:sp>
      <p:sp>
        <p:nvSpPr>
          <p:cNvPr id="9" name="Rectangle 2">
            <a:extLst>
              <a:ext uri="{FF2B5EF4-FFF2-40B4-BE49-F238E27FC236}">
                <a16:creationId xmlns:a16="http://schemas.microsoft.com/office/drawing/2014/main" id="{8305C665-0112-6F8C-A657-67EA80EB8E45}"/>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pic>
        <p:nvPicPr>
          <p:cNvPr id="5" name="Resim 4">
            <a:extLst>
              <a:ext uri="{FF2B5EF4-FFF2-40B4-BE49-F238E27FC236}">
                <a16:creationId xmlns:a16="http://schemas.microsoft.com/office/drawing/2014/main" id="{9BA1475B-B743-5EBF-A7D2-652C2F4F5DB3}"/>
              </a:ext>
            </a:extLst>
          </p:cNvPr>
          <p:cNvPicPr>
            <a:picLocks noChangeAspect="1"/>
          </p:cNvPicPr>
          <p:nvPr/>
        </p:nvPicPr>
        <p:blipFill rotWithShape="1">
          <a:blip r:embed="rId4"/>
          <a:srcRect l="22231" t="48599" r="32882" b="9401"/>
          <a:stretch/>
        </p:blipFill>
        <p:spPr>
          <a:xfrm>
            <a:off x="1607987" y="3911746"/>
            <a:ext cx="5279954" cy="2778923"/>
          </a:xfrm>
          <a:prstGeom prst="rect">
            <a:avLst/>
          </a:prstGeom>
        </p:spPr>
      </p:pic>
    </p:spTree>
    <p:extLst>
      <p:ext uri="{BB962C8B-B14F-4D97-AF65-F5344CB8AC3E}">
        <p14:creationId xmlns:p14="http://schemas.microsoft.com/office/powerpoint/2010/main" val="3591373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988840"/>
            <a:ext cx="8658708" cy="1877437"/>
          </a:xfrm>
          <a:prstGeom prst="rect">
            <a:avLst/>
          </a:prstGeom>
          <a:noFill/>
        </p:spPr>
        <p:txBody>
          <a:bodyPr wrap="square">
            <a:spAutoFit/>
          </a:bodyPr>
          <a:lstStyle/>
          <a:p>
            <a:pPr marL="273050" indent="-273050" algn="l"/>
            <a:r>
              <a:rPr lang="tr-TR" sz="1800" b="1" u="sng" dirty="0"/>
              <a:t>2.1.7. </a:t>
            </a:r>
            <a:r>
              <a:rPr lang="tr-TR" sz="1800" b="1" u="sng" dirty="0" err="1"/>
              <a:t>Emboss</a:t>
            </a:r>
            <a:r>
              <a:rPr lang="tr-TR" sz="1800" b="1" u="sng" dirty="0"/>
              <a:t> (Yüzeyden Katılaştırma)</a:t>
            </a:r>
            <a:endParaRPr lang="tr-TR" sz="1400" b="1" dirty="0"/>
          </a:p>
          <a:p>
            <a:pPr marL="273050" indent="-273050" algn="l"/>
            <a:endParaRPr lang="tr-TR" sz="1400" b="1" dirty="0"/>
          </a:p>
          <a:p>
            <a:pPr marL="273050" indent="-273050" algn="l"/>
            <a:r>
              <a:rPr lang="tr-TR" sz="1400" b="1" dirty="0"/>
              <a:t>Simgesi	:</a:t>
            </a:r>
          </a:p>
          <a:p>
            <a:pPr algn="l"/>
            <a:r>
              <a:rPr lang="tr-TR" sz="1400" b="1" dirty="0"/>
              <a:t>Konumu	: </a:t>
            </a:r>
            <a:r>
              <a:rPr lang="tr-TR" sz="1400" dirty="0"/>
              <a:t>DESING&gt;SOLID&gt;CREATE&gt;</a:t>
            </a:r>
            <a:r>
              <a:rPr lang="tr-TR" sz="1400" dirty="0" err="1"/>
              <a:t>Emboss</a:t>
            </a:r>
            <a:endParaRPr lang="tr-TR" sz="1400" dirty="0"/>
          </a:p>
          <a:p>
            <a:pPr algn="l"/>
            <a:r>
              <a:rPr lang="tr-TR" sz="1400" b="1" dirty="0"/>
              <a:t>Klavye Kısa yolu:</a:t>
            </a:r>
            <a:endParaRPr lang="tr-TR" sz="1400" dirty="0"/>
          </a:p>
          <a:p>
            <a:pPr algn="l"/>
            <a:r>
              <a:rPr lang="tr-TR" sz="1400" dirty="0"/>
              <a:t>	Eğimli yüzeylerde girinti ve çıkıntı oluşturarak katı model elde etmeye yarayan komuttur. Bu komutu uygulayabilmek için, eğimli yüzeye sahip bir katı cisim ve izdüşümü bu yüzeye yansıtılacak bir çizim düzlemine ihtiyaç vardır.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pic>
        <p:nvPicPr>
          <p:cNvPr id="5" name="Resim 4">
            <a:extLst>
              <a:ext uri="{FF2B5EF4-FFF2-40B4-BE49-F238E27FC236}">
                <a16:creationId xmlns:a16="http://schemas.microsoft.com/office/drawing/2014/main" id="{632074FF-544E-18D7-33B1-97BF10F8A72D}"/>
              </a:ext>
            </a:extLst>
          </p:cNvPr>
          <p:cNvPicPr>
            <a:picLocks noChangeAspect="1"/>
          </p:cNvPicPr>
          <p:nvPr/>
        </p:nvPicPr>
        <p:blipFill rotWithShape="1">
          <a:blip r:embed="rId4"/>
          <a:srcRect l="31100" t="29000" r="64175" b="64000"/>
          <a:stretch/>
        </p:blipFill>
        <p:spPr>
          <a:xfrm>
            <a:off x="1619672" y="2348880"/>
            <a:ext cx="432048" cy="360040"/>
          </a:xfrm>
          <a:prstGeom prst="rect">
            <a:avLst/>
          </a:prstGeom>
        </p:spPr>
      </p:pic>
      <p:pic>
        <p:nvPicPr>
          <p:cNvPr id="8" name="Resim 7">
            <a:extLst>
              <a:ext uri="{FF2B5EF4-FFF2-40B4-BE49-F238E27FC236}">
                <a16:creationId xmlns:a16="http://schemas.microsoft.com/office/drawing/2014/main" id="{4066C2F4-7620-A517-B5A4-2A82CCC271A4}"/>
              </a:ext>
            </a:extLst>
          </p:cNvPr>
          <p:cNvPicPr>
            <a:picLocks noChangeAspect="1"/>
          </p:cNvPicPr>
          <p:nvPr/>
        </p:nvPicPr>
        <p:blipFill rotWithShape="1">
          <a:blip r:embed="rId4"/>
          <a:srcRect l="18500" t="52800" r="29525" b="15001"/>
          <a:stretch/>
        </p:blipFill>
        <p:spPr>
          <a:xfrm>
            <a:off x="899592" y="3978406"/>
            <a:ext cx="7416824" cy="2584651"/>
          </a:xfrm>
          <a:prstGeom prst="rect">
            <a:avLst/>
          </a:prstGeom>
        </p:spPr>
      </p:pic>
    </p:spTree>
    <p:extLst>
      <p:ext uri="{BB962C8B-B14F-4D97-AF65-F5344CB8AC3E}">
        <p14:creationId xmlns:p14="http://schemas.microsoft.com/office/powerpoint/2010/main" val="176080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23528" y="1556792"/>
            <a:ext cx="8136904" cy="1815882"/>
          </a:xfrm>
          <a:prstGeom prst="rect">
            <a:avLst/>
          </a:prstGeom>
          <a:noFill/>
        </p:spPr>
        <p:txBody>
          <a:bodyPr wrap="square">
            <a:spAutoFit/>
          </a:bodyPr>
          <a:lstStyle/>
          <a:p>
            <a:pPr marL="373063" indent="-285750" algn="l">
              <a:buFont typeface="Arial" panose="020B0604020202020204" pitchFamily="34" charset="0"/>
              <a:buChar char="•"/>
            </a:pPr>
            <a:r>
              <a:rPr lang="tr-TR" sz="1600" dirty="0"/>
              <a:t>Ø40x60 mm ölçülerinde silindir oluşturulur (a). </a:t>
            </a:r>
          </a:p>
          <a:p>
            <a:pPr marL="373063" indent="-285750" algn="l">
              <a:buFont typeface="Arial" panose="020B0604020202020204" pitchFamily="34" charset="0"/>
              <a:buChar char="•"/>
            </a:pPr>
            <a:r>
              <a:rPr lang="tr-TR" sz="1600" dirty="0" err="1"/>
              <a:t>Construct</a:t>
            </a:r>
            <a:r>
              <a:rPr lang="tr-TR" sz="1600" dirty="0"/>
              <a:t>&gt;</a:t>
            </a:r>
            <a:r>
              <a:rPr lang="tr-TR" sz="1600" dirty="0" err="1"/>
              <a:t>Offset</a:t>
            </a:r>
            <a:r>
              <a:rPr lang="tr-TR" sz="1600" dirty="0"/>
              <a:t> </a:t>
            </a:r>
            <a:r>
              <a:rPr lang="tr-TR" sz="1600" dirty="0" err="1"/>
              <a:t>Plane</a:t>
            </a:r>
            <a:r>
              <a:rPr lang="tr-TR" sz="1600" dirty="0"/>
              <a:t> seçilerek YZ düzlemine paralel düzlem oluşturulur (b).</a:t>
            </a:r>
          </a:p>
          <a:p>
            <a:pPr marL="373063" indent="-285750" algn="l">
              <a:buFont typeface="Arial" panose="020B0604020202020204" pitchFamily="34" charset="0"/>
              <a:buChar char="•"/>
            </a:pPr>
            <a:r>
              <a:rPr lang="tr-TR" sz="1600" dirty="0"/>
              <a:t>Oluşturulan düzleme Görsel c’de verilen </a:t>
            </a:r>
            <a:r>
              <a:rPr lang="tr-TR" sz="1600" dirty="0" err="1"/>
              <a:t>Sketch</a:t>
            </a:r>
            <a:r>
              <a:rPr lang="tr-TR" sz="1600" dirty="0"/>
              <a:t> çizilir. </a:t>
            </a:r>
          </a:p>
          <a:p>
            <a:pPr marL="373063" indent="-285750" algn="l">
              <a:buFont typeface="Arial" panose="020B0604020202020204" pitchFamily="34" charset="0"/>
              <a:buChar char="•"/>
            </a:pPr>
            <a:r>
              <a:rPr lang="tr-TR" sz="1600" dirty="0" err="1"/>
              <a:t>Emboss</a:t>
            </a:r>
            <a:r>
              <a:rPr lang="tr-TR" sz="1600" dirty="0"/>
              <a:t> komutu çağrılarak “</a:t>
            </a:r>
            <a:r>
              <a:rPr lang="tr-TR" sz="1600" dirty="0" err="1"/>
              <a:t>Sketch</a:t>
            </a:r>
            <a:r>
              <a:rPr lang="tr-TR" sz="1600" dirty="0"/>
              <a:t> </a:t>
            </a:r>
            <a:r>
              <a:rPr lang="tr-TR" sz="1600" dirty="0" err="1"/>
              <a:t>Profiles</a:t>
            </a:r>
            <a:r>
              <a:rPr lang="tr-TR" sz="1600" dirty="0"/>
              <a:t>” seçimi olarak </a:t>
            </a:r>
            <a:r>
              <a:rPr lang="tr-TR" sz="1600" dirty="0" err="1"/>
              <a:t>Skech</a:t>
            </a:r>
            <a:r>
              <a:rPr lang="tr-TR" sz="1600" dirty="0"/>
              <a:t> profili, “</a:t>
            </a:r>
            <a:r>
              <a:rPr lang="tr-TR" sz="1600" dirty="0" err="1"/>
              <a:t>faces</a:t>
            </a:r>
            <a:r>
              <a:rPr lang="tr-TR" sz="1600" dirty="0"/>
              <a:t>” seçimi olarak da silindir yüzü seçilir. </a:t>
            </a:r>
          </a:p>
          <a:p>
            <a:pPr marL="373063" indent="-285750" algn="l">
              <a:buFont typeface="Arial" panose="020B0604020202020204" pitchFamily="34" charset="0"/>
              <a:buChar char="•"/>
            </a:pPr>
            <a:r>
              <a:rPr lang="tr-TR" sz="1600" dirty="0"/>
              <a:t>“</a:t>
            </a:r>
            <a:r>
              <a:rPr lang="tr-TR" sz="1600" dirty="0" err="1"/>
              <a:t>Effect</a:t>
            </a:r>
            <a:r>
              <a:rPr lang="tr-TR" sz="1600" dirty="0"/>
              <a:t>” sekmesinden </a:t>
            </a:r>
            <a:r>
              <a:rPr lang="tr-TR" sz="1600" dirty="0" err="1"/>
              <a:t>Emboss</a:t>
            </a:r>
            <a:r>
              <a:rPr lang="tr-TR" sz="1600" dirty="0"/>
              <a:t> seçilirse d; </a:t>
            </a:r>
            <a:r>
              <a:rPr lang="tr-TR" sz="1600" dirty="0" err="1"/>
              <a:t>Deboss</a:t>
            </a:r>
            <a:r>
              <a:rPr lang="tr-TR" sz="1600" dirty="0"/>
              <a:t> seçilirse e elde edilir. </a:t>
            </a:r>
          </a:p>
          <a:p>
            <a:pPr marL="373063" indent="-285750" algn="l">
              <a:buFont typeface="Arial" panose="020B0604020202020204" pitchFamily="34" charset="0"/>
              <a:buChar char="•"/>
            </a:pPr>
            <a:r>
              <a:rPr lang="tr-TR" sz="1600" dirty="0" err="1"/>
              <a:t>Effect</a:t>
            </a:r>
            <a:r>
              <a:rPr lang="tr-TR" sz="1600" dirty="0"/>
              <a:t> menüsü onaylanmadan profil hareket ettirilebilir, açısal olarak döndürülebilir.</a:t>
            </a:r>
            <a:endParaRPr lang="tr-TR" sz="1400" dirty="0"/>
          </a:p>
        </p:txBody>
      </p:sp>
      <p:sp>
        <p:nvSpPr>
          <p:cNvPr id="9" name="Rectangle 2">
            <a:extLst>
              <a:ext uri="{FF2B5EF4-FFF2-40B4-BE49-F238E27FC236}">
                <a16:creationId xmlns:a16="http://schemas.microsoft.com/office/drawing/2014/main" id="{8305C665-0112-6F8C-A657-67EA80EB8E45}"/>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pic>
        <p:nvPicPr>
          <p:cNvPr id="5" name="Resim 4">
            <a:extLst>
              <a:ext uri="{FF2B5EF4-FFF2-40B4-BE49-F238E27FC236}">
                <a16:creationId xmlns:a16="http://schemas.microsoft.com/office/drawing/2014/main" id="{CF0646D9-46F8-688C-AFE0-09E010027102}"/>
              </a:ext>
            </a:extLst>
          </p:cNvPr>
          <p:cNvPicPr>
            <a:picLocks noChangeAspect="1"/>
          </p:cNvPicPr>
          <p:nvPr/>
        </p:nvPicPr>
        <p:blipFill rotWithShape="1">
          <a:blip r:embed="rId4"/>
          <a:srcRect l="24406" t="48723" r="35432" b="10678"/>
          <a:stretch/>
        </p:blipFill>
        <p:spPr>
          <a:xfrm>
            <a:off x="1082484" y="3498626"/>
            <a:ext cx="6618992" cy="3026719"/>
          </a:xfrm>
          <a:prstGeom prst="rect">
            <a:avLst/>
          </a:prstGeom>
        </p:spPr>
      </p:pic>
    </p:spTree>
    <p:extLst>
      <p:ext uri="{BB962C8B-B14F-4D97-AF65-F5344CB8AC3E}">
        <p14:creationId xmlns:p14="http://schemas.microsoft.com/office/powerpoint/2010/main" val="4241400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789968"/>
            <a:ext cx="8658708" cy="1661993"/>
          </a:xfrm>
          <a:prstGeom prst="rect">
            <a:avLst/>
          </a:prstGeom>
          <a:noFill/>
        </p:spPr>
        <p:txBody>
          <a:bodyPr wrap="square">
            <a:spAutoFit/>
          </a:bodyPr>
          <a:lstStyle/>
          <a:p>
            <a:pPr marL="273050" indent="-273050" algn="l"/>
            <a:r>
              <a:rPr lang="tr-TR" sz="1800" b="1" u="sng" dirty="0"/>
              <a:t>2.1.8. Hole (Delik Delme)</a:t>
            </a:r>
            <a:endParaRPr lang="tr-TR" sz="1400" b="1" dirty="0"/>
          </a:p>
          <a:p>
            <a:pPr marL="273050" indent="-273050" algn="l"/>
            <a:endParaRPr lang="tr-TR" sz="1400" b="1" dirty="0"/>
          </a:p>
          <a:p>
            <a:pPr marL="273050" indent="-273050" algn="l"/>
            <a:r>
              <a:rPr lang="tr-TR" sz="1400" b="1" dirty="0"/>
              <a:t>Simgesi	:</a:t>
            </a:r>
          </a:p>
          <a:p>
            <a:pPr algn="l"/>
            <a:r>
              <a:rPr lang="tr-TR" sz="1400" b="1" dirty="0"/>
              <a:t>Konumu	: </a:t>
            </a:r>
            <a:r>
              <a:rPr lang="tr-TR" sz="1400" dirty="0"/>
              <a:t>DESING&gt;SOLID&gt;CREATE&gt;Hole</a:t>
            </a:r>
          </a:p>
          <a:p>
            <a:pPr algn="l"/>
            <a:r>
              <a:rPr lang="tr-TR" sz="1400" b="1" dirty="0"/>
              <a:t>Klavye Kısa yolu: </a:t>
            </a:r>
            <a:r>
              <a:rPr lang="tr-TR" sz="1400" dirty="0"/>
              <a:t>H</a:t>
            </a:r>
          </a:p>
          <a:p>
            <a:pPr algn="l"/>
            <a:r>
              <a:rPr lang="tr-TR" sz="1400" dirty="0"/>
              <a:t>	</a:t>
            </a:r>
          </a:p>
          <a:p>
            <a:pPr algn="l"/>
            <a:r>
              <a:rPr lang="tr-TR" sz="1400" dirty="0"/>
              <a:t>Katı cisimlerin yüzeylerine delik açmaya yarayan komuttur</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5C09CDFA-3604-35B4-6865-37F333ADAB6C}"/>
              </a:ext>
            </a:extLst>
          </p:cNvPr>
          <p:cNvPicPr>
            <a:picLocks noChangeAspect="1"/>
          </p:cNvPicPr>
          <p:nvPr/>
        </p:nvPicPr>
        <p:blipFill rotWithShape="1">
          <a:blip r:embed="rId4"/>
          <a:srcRect l="30964" t="29283" r="65618" b="64319"/>
          <a:stretch/>
        </p:blipFill>
        <p:spPr>
          <a:xfrm>
            <a:off x="1619672" y="2204864"/>
            <a:ext cx="360040" cy="378990"/>
          </a:xfrm>
          <a:prstGeom prst="rect">
            <a:avLst/>
          </a:prstGeom>
        </p:spPr>
      </p:pic>
      <p:pic>
        <p:nvPicPr>
          <p:cNvPr id="9" name="Resim 8">
            <a:extLst>
              <a:ext uri="{FF2B5EF4-FFF2-40B4-BE49-F238E27FC236}">
                <a16:creationId xmlns:a16="http://schemas.microsoft.com/office/drawing/2014/main" id="{9A754EF2-5324-623C-0F35-7930C095E7E5}"/>
              </a:ext>
            </a:extLst>
          </p:cNvPr>
          <p:cNvPicPr>
            <a:picLocks noChangeAspect="1"/>
          </p:cNvPicPr>
          <p:nvPr/>
        </p:nvPicPr>
        <p:blipFill rotWithShape="1">
          <a:blip r:embed="rId4"/>
          <a:srcRect l="17713" t="50446" r="29525" b="19201"/>
          <a:stretch/>
        </p:blipFill>
        <p:spPr>
          <a:xfrm>
            <a:off x="697489" y="3933057"/>
            <a:ext cx="8010798" cy="2592288"/>
          </a:xfrm>
          <a:prstGeom prst="rect">
            <a:avLst/>
          </a:prstGeom>
        </p:spPr>
      </p:pic>
      <p:pic>
        <p:nvPicPr>
          <p:cNvPr id="11" name="Resim 10">
            <a:extLst>
              <a:ext uri="{FF2B5EF4-FFF2-40B4-BE49-F238E27FC236}">
                <a16:creationId xmlns:a16="http://schemas.microsoft.com/office/drawing/2014/main" id="{2AB066A0-0B85-A1C2-3B59-9EBE6EE2AA7F}"/>
              </a:ext>
            </a:extLst>
          </p:cNvPr>
          <p:cNvPicPr>
            <a:picLocks noChangeAspect="1"/>
          </p:cNvPicPr>
          <p:nvPr/>
        </p:nvPicPr>
        <p:blipFill>
          <a:blip r:embed="rId5"/>
          <a:stretch>
            <a:fillRect/>
          </a:stretch>
        </p:blipFill>
        <p:spPr>
          <a:xfrm>
            <a:off x="5580112" y="1837930"/>
            <a:ext cx="2942276" cy="1728192"/>
          </a:xfrm>
          <a:prstGeom prst="rect">
            <a:avLst/>
          </a:prstGeom>
        </p:spPr>
      </p:pic>
    </p:spTree>
    <p:extLst>
      <p:ext uri="{BB962C8B-B14F-4D97-AF65-F5344CB8AC3E}">
        <p14:creationId xmlns:p14="http://schemas.microsoft.com/office/powerpoint/2010/main" val="481085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323528" y="1556792"/>
            <a:ext cx="8136904" cy="2062103"/>
          </a:xfrm>
          <a:prstGeom prst="rect">
            <a:avLst/>
          </a:prstGeom>
          <a:noFill/>
        </p:spPr>
        <p:txBody>
          <a:bodyPr wrap="square">
            <a:spAutoFit/>
          </a:bodyPr>
          <a:lstStyle/>
          <a:p>
            <a:pPr marL="373063" indent="-285750" algn="l">
              <a:buFont typeface="Arial" panose="020B0604020202020204" pitchFamily="34" charset="0"/>
              <a:buChar char="•"/>
            </a:pPr>
            <a:r>
              <a:rPr lang="tr-TR" sz="1600" dirty="0"/>
              <a:t>Parçanın dış profili EXTRUDE komutu ile elde edilir.</a:t>
            </a:r>
          </a:p>
          <a:p>
            <a:pPr marL="373063" indent="-285750" algn="l">
              <a:buFont typeface="Arial" panose="020B0604020202020204" pitchFamily="34" charset="0"/>
              <a:buChar char="•"/>
            </a:pPr>
            <a:r>
              <a:rPr lang="tr-TR" sz="1600" dirty="0"/>
              <a:t>Üst düzlemde </a:t>
            </a:r>
            <a:r>
              <a:rPr lang="tr-TR" sz="1600" dirty="0" err="1"/>
              <a:t>sketch</a:t>
            </a:r>
            <a:r>
              <a:rPr lang="tr-TR" sz="1600" dirty="0"/>
              <a:t> oluşturularak deliklerin merkezlerinin bulunduğu üç adet </a:t>
            </a:r>
            <a:r>
              <a:rPr lang="tr-TR" sz="1600" dirty="0" err="1"/>
              <a:t>point</a:t>
            </a:r>
            <a:r>
              <a:rPr lang="tr-TR" sz="1600" dirty="0"/>
              <a:t> (nokta) belirlenir.</a:t>
            </a:r>
          </a:p>
          <a:p>
            <a:pPr marL="373063" indent="-285750" algn="l">
              <a:buFont typeface="Arial" panose="020B0604020202020204" pitchFamily="34" charset="0"/>
              <a:buChar char="•"/>
            </a:pPr>
            <a:r>
              <a:rPr lang="tr-TR" sz="1600" dirty="0"/>
              <a:t>“H” kısayolu ile hole komutu çağrılır.</a:t>
            </a:r>
          </a:p>
          <a:p>
            <a:pPr marL="373063" indent="-285750" algn="l">
              <a:buFont typeface="Arial" panose="020B0604020202020204" pitchFamily="34" charset="0"/>
              <a:buChar char="•"/>
            </a:pPr>
            <a:r>
              <a:rPr lang="tr-TR" sz="1600" dirty="0"/>
              <a:t> </a:t>
            </a:r>
            <a:r>
              <a:rPr lang="tr-TR" sz="1600" dirty="0" err="1"/>
              <a:t>Placement</a:t>
            </a:r>
            <a:r>
              <a:rPr lang="tr-TR" sz="1600" dirty="0"/>
              <a:t> (yerleştirme) menüsünden “</a:t>
            </a:r>
            <a:r>
              <a:rPr lang="tr-TR" sz="1600" dirty="0" err="1"/>
              <a:t>from</a:t>
            </a:r>
            <a:r>
              <a:rPr lang="tr-TR" sz="1600" dirty="0"/>
              <a:t> </a:t>
            </a:r>
            <a:r>
              <a:rPr lang="tr-TR" sz="1600" dirty="0" err="1"/>
              <a:t>sketch</a:t>
            </a:r>
            <a:r>
              <a:rPr lang="tr-TR" sz="1600" dirty="0"/>
              <a:t>” işaretlenerek üç daire merkezi seçilir (b).</a:t>
            </a:r>
          </a:p>
          <a:p>
            <a:pPr marL="373063" indent="-285750" algn="l">
              <a:buFont typeface="Arial" panose="020B0604020202020204" pitchFamily="34" charset="0"/>
              <a:buChar char="•"/>
            </a:pPr>
            <a:r>
              <a:rPr lang="tr-TR" sz="1600" dirty="0"/>
              <a:t>Bu resimde belirtilen delikler konik </a:t>
            </a:r>
            <a:r>
              <a:rPr lang="tr-TR" sz="1600" dirty="0" err="1"/>
              <a:t>havşa</a:t>
            </a:r>
            <a:r>
              <a:rPr lang="tr-TR" sz="1600" dirty="0"/>
              <a:t> başlı olduğundan “</a:t>
            </a:r>
            <a:r>
              <a:rPr lang="tr-TR" sz="1600" dirty="0" err="1"/>
              <a:t>Countersink</a:t>
            </a:r>
            <a:r>
              <a:rPr lang="tr-TR" sz="1600" dirty="0"/>
              <a:t>” opsiyonu seçilerek delik parametreleri girilir ve komut onaylanır (c).</a:t>
            </a:r>
            <a:endParaRPr lang="tr-TR" sz="1400" dirty="0"/>
          </a:p>
        </p:txBody>
      </p:sp>
      <p:sp>
        <p:nvSpPr>
          <p:cNvPr id="9" name="Rectangle 2">
            <a:extLst>
              <a:ext uri="{FF2B5EF4-FFF2-40B4-BE49-F238E27FC236}">
                <a16:creationId xmlns:a16="http://schemas.microsoft.com/office/drawing/2014/main" id="{8305C665-0112-6F8C-A657-67EA80EB8E45}"/>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pic>
        <p:nvPicPr>
          <p:cNvPr id="8" name="Resim 7">
            <a:extLst>
              <a:ext uri="{FF2B5EF4-FFF2-40B4-BE49-F238E27FC236}">
                <a16:creationId xmlns:a16="http://schemas.microsoft.com/office/drawing/2014/main" id="{67BC1E2D-98E9-E5D7-F0AE-A4C2CA1F0A40}"/>
              </a:ext>
            </a:extLst>
          </p:cNvPr>
          <p:cNvPicPr>
            <a:picLocks noChangeAspect="1"/>
          </p:cNvPicPr>
          <p:nvPr/>
        </p:nvPicPr>
        <p:blipFill rotWithShape="1">
          <a:blip r:embed="rId4"/>
          <a:srcRect l="20219" t="16331" r="29381" b="6671"/>
          <a:stretch/>
        </p:blipFill>
        <p:spPr>
          <a:xfrm>
            <a:off x="2195736" y="3657745"/>
            <a:ext cx="4944586" cy="3186363"/>
          </a:xfrm>
          <a:prstGeom prst="rect">
            <a:avLst/>
          </a:prstGeom>
        </p:spPr>
      </p:pic>
    </p:spTree>
    <p:extLst>
      <p:ext uri="{BB962C8B-B14F-4D97-AF65-F5344CB8AC3E}">
        <p14:creationId xmlns:p14="http://schemas.microsoft.com/office/powerpoint/2010/main" val="2617923532"/>
      </p:ext>
    </p:extLst>
  </p:cSld>
  <p:clrMapOvr>
    <a:masterClrMapping/>
  </p:clrMapOvr>
</p:sld>
</file>

<file path=ppt/theme/theme1.xml><?xml version="1.0" encoding="utf-8"?>
<a:theme xmlns:a="http://schemas.openxmlformats.org/drawingml/2006/main" name="powerpoint-template-24">
  <a:themeElements>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6949</TotalTime>
  <Words>727</Words>
  <Application>Microsoft Office PowerPoint</Application>
  <PresentationFormat>Ekran Gösterisi (4:3)</PresentationFormat>
  <Paragraphs>79</Paragraphs>
  <Slides>11</Slides>
  <Notes>11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Arial</vt:lpstr>
      <vt:lpstr>Calibri</vt:lpstr>
      <vt:lpstr>Microsoft Sans Serif</vt:lpstr>
      <vt:lpstr>powerpoint-template-24</vt:lpstr>
      <vt:lpstr>2.1.5. Rib (Destek Oluşturma) 2.1.6. Web (Yüzeye Destek Oluşturma) 2.1.7. Emboss (Yüzeyden Katılaştırma) 2.1.8. Hole (Delik Delme) 2.1.9. Thread (Vida Açma)</vt:lpstr>
      <vt:lpstr>Üç Boyutlu Katı Modelleme Komutları</vt:lpstr>
      <vt:lpstr>Üç Boyutlu Katı Modelleme Komutları</vt:lpstr>
      <vt:lpstr>Üç Boyutlu Katı Modelleme Komutları</vt:lpstr>
      <vt:lpstr>Üç Boyutlu Katı Modelleme Komutları</vt:lpstr>
      <vt:lpstr>Üç Boyutlu Katı Modelleme Komutları</vt:lpstr>
      <vt:lpstr>Üç Boyutlu Katı Modelleme Komutları</vt:lpstr>
      <vt:lpstr>Üç Boyutlu Katı Modelleme Komutları</vt:lpstr>
      <vt:lpstr>Üç Boyutlu Katı Modelleme Komutları</vt:lpstr>
      <vt:lpstr>Üç Boyutlu Katı Modelleme Komutları</vt:lpstr>
      <vt:lpstr>Üç Boyutlu Katı Modelleme Komutları</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Ahmet San</dc:creator>
  <cp:lastModifiedBy>Karamursel 100.Yıl MTAL Danışman Ahmet SAN</cp:lastModifiedBy>
  <cp:revision>70</cp:revision>
  <dcterms:created xsi:type="dcterms:W3CDTF">2021-12-22T17:52:59Z</dcterms:created>
  <dcterms:modified xsi:type="dcterms:W3CDTF">2024-12-05T17:50:17Z</dcterms:modified>
</cp:coreProperties>
</file>